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41" userDrawn="1">
          <p15:clr>
            <a:srgbClr val="A4A3A4"/>
          </p15:clr>
        </p15:guide>
        <p15:guide id="2" pos="385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241"/>
        <p:guide pos="385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rcRect t="2178" r="2042"/>
          <a:stretch>
            <a:fillRect/>
          </a:stretch>
        </p:blipFill>
        <p:spPr>
          <a:xfrm>
            <a:off x="1684020" y="584835"/>
            <a:ext cx="8225790" cy="42786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Замещающее содержимое 3"/>
          <p:cNvPicPr>
            <a:picLocks noChangeAspect="1"/>
          </p:cNvPicPr>
          <p:nvPr>
            <p:ph sz="half" idx="1"/>
          </p:nvPr>
        </p:nvPicPr>
        <p:blipFill>
          <a:blip r:embed="rId1"/>
          <a:srcRect l="40441" t="30085" r="10441" b="35390"/>
          <a:stretch>
            <a:fillRect/>
          </a:stretch>
        </p:blipFill>
        <p:spPr>
          <a:xfrm>
            <a:off x="1506220" y="953135"/>
            <a:ext cx="2545080" cy="2392680"/>
          </a:xfrm>
          <a:ln w="25400">
            <a:solidFill>
              <a:srgbClr val="323232"/>
            </a:solidFill>
          </a:ln>
        </p:spPr>
      </p:pic>
      <p:sp>
        <p:nvSpPr>
          <p:cNvPr id="5" name="Прямоугольник 4"/>
          <p:cNvSpPr>
            <a:spLocks noChangeAspect="1"/>
          </p:cNvSpPr>
          <p:nvPr/>
        </p:nvSpPr>
        <p:spPr>
          <a:xfrm>
            <a:off x="0" y="0"/>
            <a:ext cx="127000" cy="12700"/>
          </a:xfrm>
          <a:prstGeom prst="rect">
            <a:avLst/>
          </a:prstGeom>
        </p:spPr>
      </p:sp>
      <p:pic>
        <p:nvPicPr>
          <p:cNvPr id="2" name="Замещающее содержимое 1"/>
          <p:cNvPicPr>
            <a:picLocks noChangeAspect="1"/>
          </p:cNvPicPr>
          <p:nvPr>
            <p:ph sz="half" idx="2"/>
          </p:nvPr>
        </p:nvPicPr>
        <p:blipFill>
          <a:blip r:embed="rId2"/>
          <a:srcRect t="25832" r="34265" b="35124"/>
          <a:stretch>
            <a:fillRect/>
          </a:stretch>
        </p:blipFill>
        <p:spPr>
          <a:xfrm>
            <a:off x="4196080" y="953135"/>
            <a:ext cx="3026410" cy="2397125"/>
          </a:xfrm>
          <a:ln w="31750">
            <a:solidFill>
              <a:schemeClr val="tx1"/>
            </a:solidFill>
          </a:ln>
        </p:spPr>
      </p:pic>
      <p:sp>
        <p:nvSpPr>
          <p:cNvPr id="6" name="Текстовое поле 5"/>
          <p:cNvSpPr txBox="1"/>
          <p:nvPr/>
        </p:nvSpPr>
        <p:spPr>
          <a:xfrm>
            <a:off x="1567180" y="480695"/>
            <a:ext cx="2438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/>
              <a:t>Здоровые</a:t>
            </a:r>
            <a:endParaRPr lang="ru-RU" altLang="ru-RU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4196080" y="480695"/>
            <a:ext cx="3026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ru-RU"/>
              <a:t>BTN</a:t>
            </a:r>
            <a:endParaRPr lang="en-US" altLang="ru-RU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rcRect l="5640"/>
          <a:stretch>
            <a:fillRect/>
          </a:stretch>
        </p:blipFill>
        <p:spPr>
          <a:xfrm>
            <a:off x="4196080" y="3454400"/>
            <a:ext cx="3012440" cy="1914525"/>
          </a:xfrm>
          <a:prstGeom prst="rect">
            <a:avLst/>
          </a:prstGeom>
        </p:spPr>
      </p:pic>
      <p:pic>
        <p:nvPicPr>
          <p:cNvPr id="8" name="Изображение 7" descr="IMG_20250922_173332_resized_20250922_053550561"/>
          <p:cNvPicPr>
            <a:picLocks noChangeAspect="1"/>
          </p:cNvPicPr>
          <p:nvPr/>
        </p:nvPicPr>
        <p:blipFill>
          <a:blip r:embed="rId4">
            <a:lum bright="12000"/>
          </a:blip>
          <a:srcRect l="14475" t="4890" r="4966" b="15270"/>
          <a:stretch>
            <a:fillRect/>
          </a:stretch>
        </p:blipFill>
        <p:spPr>
          <a:xfrm>
            <a:off x="1505585" y="3449955"/>
            <a:ext cx="2572385" cy="19126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/>
          <p:cNvPicPr>
            <a:picLocks noChangeAspect="1"/>
          </p:cNvPicPr>
          <p:nvPr>
            <p:ph sz="quarter" idx="13"/>
          </p:nvPr>
        </p:nvPicPr>
        <p:blipFill>
          <a:blip r:embed="rId1"/>
          <a:srcRect t="14758" b="14758"/>
          <a:stretch>
            <a:fillRect/>
          </a:stretch>
        </p:blipFill>
        <p:spPr>
          <a:xfrm>
            <a:off x="6416040" y="4891405"/>
            <a:ext cx="6861810" cy="3627755"/>
          </a:xfrm>
        </p:spPr>
      </p:pic>
      <p:pic>
        <p:nvPicPr>
          <p:cNvPr id="6" name="Изображение 5" descr="IMG_20210712_1707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6040" y="396240"/>
            <a:ext cx="3284220" cy="4378960"/>
          </a:xfrm>
          <a:prstGeom prst="rect">
            <a:avLst/>
          </a:prstGeom>
        </p:spPr>
      </p:pic>
      <p:pic>
        <p:nvPicPr>
          <p:cNvPr id="7" name="Изображение 6" descr="IMG_20210713_1639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4560" y="141605"/>
            <a:ext cx="3474720" cy="46335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/>
          <p:cNvPicPr>
            <a:picLocks noChangeAspect="1"/>
          </p:cNvPicPr>
          <p:nvPr>
            <p:ph sz="quarter" idx="13"/>
          </p:nvPr>
        </p:nvPicPr>
        <p:blipFill>
          <a:blip r:embed="rId1"/>
          <a:srcRect t="21897" r="17283" b="11799"/>
          <a:stretch>
            <a:fillRect/>
          </a:stretch>
        </p:blipFill>
        <p:spPr>
          <a:xfrm>
            <a:off x="701040" y="981710"/>
            <a:ext cx="8698230" cy="4824095"/>
          </a:xfrm>
        </p:spPr>
      </p:pic>
      <p:sp>
        <p:nvSpPr>
          <p:cNvPr id="7" name="Текстовое поле 6"/>
          <p:cNvSpPr txBox="1"/>
          <p:nvPr/>
        </p:nvSpPr>
        <p:spPr>
          <a:xfrm>
            <a:off x="4812030" y="2971165"/>
            <a:ext cx="1463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>
                <a:solidFill>
                  <a:schemeClr val="bg1"/>
                </a:solidFill>
              </a:rPr>
              <a:t>Порт</a:t>
            </a:r>
            <a:endParaRPr lang="ru-RU" altLang="ru-RU">
              <a:solidFill>
                <a:schemeClr val="bg1"/>
              </a:solidFill>
            </a:endParaRPr>
          </a:p>
        </p:txBody>
      </p:sp>
      <p:sp>
        <p:nvSpPr>
          <p:cNvPr id="10" name="Полилиния 9"/>
          <p:cNvSpPr/>
          <p:nvPr/>
        </p:nvSpPr>
        <p:spPr>
          <a:xfrm>
            <a:off x="4274820" y="3461385"/>
            <a:ext cx="1793875" cy="1050925"/>
          </a:xfrm>
          <a:custGeom>
            <a:avLst/>
            <a:gdLst>
              <a:gd name="connisteX0" fmla="*/ 1400768 w 1794025"/>
              <a:gd name="connsiteY0" fmla="*/ 2268 h 1050634"/>
              <a:gd name="connisteX1" fmla="*/ 1736048 w 1794025"/>
              <a:gd name="connsiteY1" fmla="*/ 27668 h 1050634"/>
              <a:gd name="connisteX2" fmla="*/ 1786848 w 1794025"/>
              <a:gd name="connsiteY2" fmla="*/ 205468 h 1050634"/>
              <a:gd name="connisteX3" fmla="*/ 1705568 w 1794025"/>
              <a:gd name="connsiteY3" fmla="*/ 332468 h 1050634"/>
              <a:gd name="connisteX4" fmla="*/ 1558248 w 1794025"/>
              <a:gd name="connsiteY4" fmla="*/ 413748 h 1050634"/>
              <a:gd name="connisteX5" fmla="*/ 1339808 w 1794025"/>
              <a:gd name="connsiteY5" fmla="*/ 464548 h 1050634"/>
              <a:gd name="connisteX6" fmla="*/ 1156928 w 1794025"/>
              <a:gd name="connsiteY6" fmla="*/ 474708 h 1050634"/>
              <a:gd name="connisteX7" fmla="*/ 897848 w 1794025"/>
              <a:gd name="connsiteY7" fmla="*/ 566148 h 1050634"/>
              <a:gd name="connisteX8" fmla="*/ 740368 w 1794025"/>
              <a:gd name="connsiteY8" fmla="*/ 571228 h 1050634"/>
              <a:gd name="connisteX9" fmla="*/ 603208 w 1794025"/>
              <a:gd name="connsiteY9" fmla="*/ 667748 h 1050634"/>
              <a:gd name="connisteX10" fmla="*/ 415248 w 1794025"/>
              <a:gd name="connsiteY10" fmla="*/ 708388 h 1050634"/>
              <a:gd name="connisteX11" fmla="*/ 273008 w 1794025"/>
              <a:gd name="connsiteY11" fmla="*/ 754108 h 1050634"/>
              <a:gd name="connisteX12" fmla="*/ 242528 w 1794025"/>
              <a:gd name="connsiteY12" fmla="*/ 896348 h 1050634"/>
              <a:gd name="connisteX13" fmla="*/ 85048 w 1794025"/>
              <a:gd name="connsiteY13" fmla="*/ 896348 h 1050634"/>
              <a:gd name="connisteX14" fmla="*/ 3768 w 1794025"/>
              <a:gd name="connsiteY14" fmla="*/ 855708 h 1050634"/>
              <a:gd name="connisteX15" fmla="*/ 49488 w 1794025"/>
              <a:gd name="connsiteY15" fmla="*/ 987788 h 1050634"/>
              <a:gd name="connisteX16" fmla="*/ 283168 w 1794025"/>
              <a:gd name="connsiteY16" fmla="*/ 1048748 h 1050634"/>
              <a:gd name="connisteX17" fmla="*/ 349208 w 1794025"/>
              <a:gd name="connsiteY17" fmla="*/ 936988 h 1050634"/>
              <a:gd name="connisteX18" fmla="*/ 496528 w 1794025"/>
              <a:gd name="connsiteY18" fmla="*/ 921748 h 1050634"/>
              <a:gd name="connisteX19" fmla="*/ 577808 w 1794025"/>
              <a:gd name="connsiteY19" fmla="*/ 997948 h 1050634"/>
              <a:gd name="connisteX20" fmla="*/ 791168 w 1794025"/>
              <a:gd name="connsiteY20" fmla="*/ 962388 h 1050634"/>
              <a:gd name="connisteX21" fmla="*/ 923248 w 1794025"/>
              <a:gd name="connsiteY21" fmla="*/ 835388 h 1050634"/>
              <a:gd name="connisteX22" fmla="*/ 1121368 w 1794025"/>
              <a:gd name="connsiteY22" fmla="*/ 845548 h 1050634"/>
              <a:gd name="connisteX23" fmla="*/ 1380448 w 1794025"/>
              <a:gd name="connsiteY23" fmla="*/ 916668 h 1050634"/>
              <a:gd name="connisteX24" fmla="*/ 1563328 w 1794025"/>
              <a:gd name="connsiteY24" fmla="*/ 936988 h 1050634"/>
              <a:gd name="connisteX25" fmla="*/ 1654768 w 1794025"/>
              <a:gd name="connsiteY25" fmla="*/ 987788 h 105063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</a:cxnLst>
            <a:rect l="l" t="t" r="r" b="b"/>
            <a:pathLst>
              <a:path w="1794025" h="1050635">
                <a:moveTo>
                  <a:pt x="1400769" y="2268"/>
                </a:moveTo>
                <a:cubicBezTo>
                  <a:pt x="1466809" y="3538"/>
                  <a:pt x="1658579" y="-12972"/>
                  <a:pt x="1736049" y="27668"/>
                </a:cubicBezTo>
                <a:cubicBezTo>
                  <a:pt x="1813519" y="68308"/>
                  <a:pt x="1793199" y="144508"/>
                  <a:pt x="1786849" y="205468"/>
                </a:cubicBezTo>
                <a:cubicBezTo>
                  <a:pt x="1780499" y="266428"/>
                  <a:pt x="1751289" y="290558"/>
                  <a:pt x="1705569" y="332468"/>
                </a:cubicBezTo>
                <a:cubicBezTo>
                  <a:pt x="1659849" y="374378"/>
                  <a:pt x="1631274" y="387078"/>
                  <a:pt x="1558249" y="413748"/>
                </a:cubicBezTo>
                <a:cubicBezTo>
                  <a:pt x="1485224" y="440418"/>
                  <a:pt x="1419819" y="452483"/>
                  <a:pt x="1339809" y="464548"/>
                </a:cubicBezTo>
                <a:cubicBezTo>
                  <a:pt x="1259799" y="476613"/>
                  <a:pt x="1245194" y="454388"/>
                  <a:pt x="1156929" y="474708"/>
                </a:cubicBezTo>
                <a:cubicBezTo>
                  <a:pt x="1068664" y="495028"/>
                  <a:pt x="981034" y="547098"/>
                  <a:pt x="897849" y="566148"/>
                </a:cubicBezTo>
                <a:cubicBezTo>
                  <a:pt x="814664" y="585198"/>
                  <a:pt x="799424" y="550908"/>
                  <a:pt x="740369" y="571228"/>
                </a:cubicBezTo>
                <a:cubicBezTo>
                  <a:pt x="681314" y="591548"/>
                  <a:pt x="667979" y="640443"/>
                  <a:pt x="603209" y="667748"/>
                </a:cubicBezTo>
                <a:cubicBezTo>
                  <a:pt x="538439" y="695053"/>
                  <a:pt x="481289" y="691243"/>
                  <a:pt x="415249" y="708388"/>
                </a:cubicBezTo>
                <a:cubicBezTo>
                  <a:pt x="349209" y="725533"/>
                  <a:pt x="307299" y="716643"/>
                  <a:pt x="273009" y="754108"/>
                </a:cubicBezTo>
                <a:cubicBezTo>
                  <a:pt x="238719" y="791573"/>
                  <a:pt x="279994" y="867773"/>
                  <a:pt x="242529" y="896348"/>
                </a:cubicBezTo>
                <a:cubicBezTo>
                  <a:pt x="205064" y="924923"/>
                  <a:pt x="132674" y="904603"/>
                  <a:pt x="85049" y="896348"/>
                </a:cubicBezTo>
                <a:cubicBezTo>
                  <a:pt x="37424" y="888093"/>
                  <a:pt x="10754" y="837293"/>
                  <a:pt x="3769" y="855708"/>
                </a:cubicBezTo>
                <a:cubicBezTo>
                  <a:pt x="-3216" y="874123"/>
                  <a:pt x="-6391" y="949053"/>
                  <a:pt x="49489" y="987788"/>
                </a:cubicBezTo>
                <a:cubicBezTo>
                  <a:pt x="105369" y="1026523"/>
                  <a:pt x="223479" y="1058908"/>
                  <a:pt x="283169" y="1048748"/>
                </a:cubicBezTo>
                <a:cubicBezTo>
                  <a:pt x="342859" y="1038588"/>
                  <a:pt x="306664" y="962388"/>
                  <a:pt x="349209" y="936988"/>
                </a:cubicBezTo>
                <a:cubicBezTo>
                  <a:pt x="391754" y="911588"/>
                  <a:pt x="450809" y="909683"/>
                  <a:pt x="496529" y="921748"/>
                </a:cubicBezTo>
                <a:cubicBezTo>
                  <a:pt x="542249" y="933813"/>
                  <a:pt x="518754" y="989693"/>
                  <a:pt x="577809" y="997948"/>
                </a:cubicBezTo>
                <a:cubicBezTo>
                  <a:pt x="636864" y="1006203"/>
                  <a:pt x="721954" y="994773"/>
                  <a:pt x="791169" y="962388"/>
                </a:cubicBezTo>
                <a:cubicBezTo>
                  <a:pt x="860384" y="930003"/>
                  <a:pt x="857209" y="858883"/>
                  <a:pt x="923249" y="835388"/>
                </a:cubicBezTo>
                <a:cubicBezTo>
                  <a:pt x="989289" y="811893"/>
                  <a:pt x="1029929" y="829038"/>
                  <a:pt x="1121369" y="845548"/>
                </a:cubicBezTo>
                <a:cubicBezTo>
                  <a:pt x="1212809" y="862058"/>
                  <a:pt x="1292184" y="898253"/>
                  <a:pt x="1380449" y="916668"/>
                </a:cubicBezTo>
                <a:cubicBezTo>
                  <a:pt x="1468714" y="935083"/>
                  <a:pt x="1508719" y="923018"/>
                  <a:pt x="1563329" y="936988"/>
                </a:cubicBezTo>
                <a:cubicBezTo>
                  <a:pt x="1617939" y="950958"/>
                  <a:pt x="1640164" y="978263"/>
                  <a:pt x="1654769" y="987788"/>
                </a:cubicBezTo>
              </a:path>
            </a:pathLst>
          </a:custGeom>
          <a:noFill/>
          <a:ln w="8572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9" name="Овал 8"/>
          <p:cNvSpPr/>
          <p:nvPr/>
        </p:nvSpPr>
        <p:spPr>
          <a:xfrm>
            <a:off x="5809615" y="4434205"/>
            <a:ext cx="176530" cy="18288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2" name="Полилиния 11"/>
          <p:cNvSpPr/>
          <p:nvPr/>
        </p:nvSpPr>
        <p:spPr>
          <a:xfrm>
            <a:off x="1584960" y="1878965"/>
            <a:ext cx="3947160" cy="1885315"/>
          </a:xfrm>
          <a:custGeom>
            <a:avLst/>
            <a:gdLst>
              <a:gd name="connisteX0" fmla="*/ 3947160 w 3947160"/>
              <a:gd name="connsiteY0" fmla="*/ 1596880 h 1885266"/>
              <a:gd name="connisteX1" fmla="*/ 3665220 w 3947160"/>
              <a:gd name="connsiteY1" fmla="*/ 1779760 h 1885266"/>
              <a:gd name="connisteX2" fmla="*/ 3444240 w 3947160"/>
              <a:gd name="connsiteY2" fmla="*/ 1871200 h 1885266"/>
              <a:gd name="connisteX3" fmla="*/ 3223260 w 3947160"/>
              <a:gd name="connsiteY3" fmla="*/ 1855960 h 1885266"/>
              <a:gd name="connisteX4" fmla="*/ 2926080 w 3947160"/>
              <a:gd name="connsiteY4" fmla="*/ 1657840 h 1885266"/>
              <a:gd name="connisteX5" fmla="*/ 2811780 w 3947160"/>
              <a:gd name="connsiteY5" fmla="*/ 1459720 h 1885266"/>
              <a:gd name="connisteX6" fmla="*/ 2636520 w 3947160"/>
              <a:gd name="connsiteY6" fmla="*/ 1391140 h 1885266"/>
              <a:gd name="connisteX7" fmla="*/ 2476500 w 3947160"/>
              <a:gd name="connsiteY7" fmla="*/ 1429240 h 1885266"/>
              <a:gd name="connisteX8" fmla="*/ 2552700 w 3947160"/>
              <a:gd name="connsiteY8" fmla="*/ 1253980 h 1885266"/>
              <a:gd name="connisteX9" fmla="*/ 2522220 w 3947160"/>
              <a:gd name="connsiteY9" fmla="*/ 994900 h 1885266"/>
              <a:gd name="connisteX10" fmla="*/ 2331720 w 3947160"/>
              <a:gd name="connsiteY10" fmla="*/ 949180 h 1885266"/>
              <a:gd name="connisteX11" fmla="*/ 2125980 w 3947160"/>
              <a:gd name="connsiteY11" fmla="*/ 979660 h 1885266"/>
              <a:gd name="connisteX12" fmla="*/ 1988820 w 3947160"/>
              <a:gd name="connsiteY12" fmla="*/ 895840 h 1885266"/>
              <a:gd name="connisteX13" fmla="*/ 1859280 w 3947160"/>
              <a:gd name="connsiteY13" fmla="*/ 690100 h 1885266"/>
              <a:gd name="connisteX14" fmla="*/ 1371600 w 3947160"/>
              <a:gd name="connsiteY14" fmla="*/ 575800 h 1885266"/>
              <a:gd name="connisteX15" fmla="*/ 861060 w 3947160"/>
              <a:gd name="connsiteY15" fmla="*/ 484360 h 1885266"/>
              <a:gd name="connisteX16" fmla="*/ 419100 w 3947160"/>
              <a:gd name="connsiteY16" fmla="*/ 408160 h 1885266"/>
              <a:gd name="connisteX17" fmla="*/ 152400 w 3947160"/>
              <a:gd name="connsiteY17" fmla="*/ 217660 h 1885266"/>
              <a:gd name="connisteX18" fmla="*/ 30480 w 3947160"/>
              <a:gd name="connsiteY18" fmla="*/ 27160 h 1885266"/>
              <a:gd name="connisteX19" fmla="*/ 0 w 3947160"/>
              <a:gd name="connsiteY19" fmla="*/ 4300 h 188526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</a:cxnLst>
            <a:rect l="l" t="t" r="r" b="b"/>
            <a:pathLst>
              <a:path w="3947160" h="1885267">
                <a:moveTo>
                  <a:pt x="3947160" y="1596881"/>
                </a:moveTo>
                <a:cubicBezTo>
                  <a:pt x="3895090" y="1631806"/>
                  <a:pt x="3765550" y="1725151"/>
                  <a:pt x="3665220" y="1779761"/>
                </a:cubicBezTo>
                <a:cubicBezTo>
                  <a:pt x="3564890" y="1834371"/>
                  <a:pt x="3532505" y="1855961"/>
                  <a:pt x="3444240" y="1871201"/>
                </a:cubicBezTo>
                <a:cubicBezTo>
                  <a:pt x="3355975" y="1886441"/>
                  <a:pt x="3326765" y="1898506"/>
                  <a:pt x="3223260" y="1855961"/>
                </a:cubicBezTo>
                <a:cubicBezTo>
                  <a:pt x="3119755" y="1813416"/>
                  <a:pt x="3008630" y="1737216"/>
                  <a:pt x="2926080" y="1657841"/>
                </a:cubicBezTo>
                <a:cubicBezTo>
                  <a:pt x="2843530" y="1578466"/>
                  <a:pt x="2869565" y="1513061"/>
                  <a:pt x="2811780" y="1459721"/>
                </a:cubicBezTo>
                <a:cubicBezTo>
                  <a:pt x="2753995" y="1406381"/>
                  <a:pt x="2703830" y="1397491"/>
                  <a:pt x="2636520" y="1391141"/>
                </a:cubicBezTo>
                <a:cubicBezTo>
                  <a:pt x="2569210" y="1384791"/>
                  <a:pt x="2493010" y="1456546"/>
                  <a:pt x="2476500" y="1429241"/>
                </a:cubicBezTo>
                <a:cubicBezTo>
                  <a:pt x="2459990" y="1401936"/>
                  <a:pt x="2543810" y="1340976"/>
                  <a:pt x="2552700" y="1253981"/>
                </a:cubicBezTo>
                <a:cubicBezTo>
                  <a:pt x="2561590" y="1166986"/>
                  <a:pt x="2566670" y="1055861"/>
                  <a:pt x="2522220" y="994901"/>
                </a:cubicBezTo>
                <a:cubicBezTo>
                  <a:pt x="2477770" y="933941"/>
                  <a:pt x="2411095" y="952356"/>
                  <a:pt x="2331720" y="949181"/>
                </a:cubicBezTo>
                <a:cubicBezTo>
                  <a:pt x="2252345" y="946006"/>
                  <a:pt x="2194560" y="990456"/>
                  <a:pt x="2125980" y="979661"/>
                </a:cubicBezTo>
                <a:cubicBezTo>
                  <a:pt x="2057400" y="968866"/>
                  <a:pt x="2042160" y="953626"/>
                  <a:pt x="1988820" y="895841"/>
                </a:cubicBezTo>
                <a:cubicBezTo>
                  <a:pt x="1935480" y="838056"/>
                  <a:pt x="1982470" y="754236"/>
                  <a:pt x="1859280" y="690101"/>
                </a:cubicBezTo>
                <a:cubicBezTo>
                  <a:pt x="1736090" y="625966"/>
                  <a:pt x="1570990" y="617076"/>
                  <a:pt x="1371600" y="575801"/>
                </a:cubicBezTo>
                <a:cubicBezTo>
                  <a:pt x="1172210" y="534526"/>
                  <a:pt x="1051560" y="518016"/>
                  <a:pt x="861060" y="484361"/>
                </a:cubicBezTo>
                <a:cubicBezTo>
                  <a:pt x="670560" y="450706"/>
                  <a:pt x="560705" y="461501"/>
                  <a:pt x="419100" y="408161"/>
                </a:cubicBezTo>
                <a:cubicBezTo>
                  <a:pt x="277495" y="354821"/>
                  <a:pt x="229870" y="293861"/>
                  <a:pt x="152400" y="217661"/>
                </a:cubicBezTo>
                <a:cubicBezTo>
                  <a:pt x="74930" y="141461"/>
                  <a:pt x="60960" y="69706"/>
                  <a:pt x="30480" y="27161"/>
                </a:cubicBezTo>
                <a:cubicBezTo>
                  <a:pt x="0" y="-15384"/>
                  <a:pt x="3810" y="4936"/>
                  <a:pt x="0" y="4301"/>
                </a:cubicBezTo>
              </a:path>
            </a:pathLst>
          </a:custGeom>
          <a:noFill/>
          <a:ln w="793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1" name="Овал 10"/>
          <p:cNvSpPr/>
          <p:nvPr/>
        </p:nvSpPr>
        <p:spPr>
          <a:xfrm>
            <a:off x="1555115" y="1856105"/>
            <a:ext cx="176530" cy="18288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3" name="Текстовое поле 12"/>
          <p:cNvSpPr txBox="1"/>
          <p:nvPr/>
        </p:nvSpPr>
        <p:spPr>
          <a:xfrm>
            <a:off x="3475990" y="1856105"/>
            <a:ext cx="27984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>
                <a:solidFill>
                  <a:schemeClr val="bg1"/>
                </a:solidFill>
              </a:rPr>
              <a:t>Расстояние от прта до точки вдоль береговой линии</a:t>
            </a:r>
            <a:endParaRPr lang="ru-RU" altLang="ru-RU">
              <a:solidFill>
                <a:schemeClr val="bg1"/>
              </a:solidFill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5391785" y="3339465"/>
            <a:ext cx="334010" cy="35687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/>
          <p:cNvPicPr>
            <a:picLocks noChangeAspect="1"/>
          </p:cNvPicPr>
          <p:nvPr>
            <p:ph sz="quarter" idx="13"/>
          </p:nvPr>
        </p:nvPicPr>
        <p:blipFill>
          <a:blip r:embed="rId1"/>
          <a:srcRect l="31751" t="38549" r="17283" b="11799"/>
          <a:stretch>
            <a:fillRect/>
          </a:stretch>
        </p:blipFill>
        <p:spPr>
          <a:xfrm>
            <a:off x="4039870" y="2193290"/>
            <a:ext cx="5359400" cy="3612515"/>
          </a:xfrm>
        </p:spPr>
      </p:pic>
      <p:sp>
        <p:nvSpPr>
          <p:cNvPr id="9" name="Овал 8"/>
          <p:cNvSpPr/>
          <p:nvPr/>
        </p:nvSpPr>
        <p:spPr>
          <a:xfrm>
            <a:off x="5841365" y="4942205"/>
            <a:ext cx="328295" cy="328295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1" name="Овал 10"/>
          <p:cNvSpPr/>
          <p:nvPr/>
        </p:nvSpPr>
        <p:spPr>
          <a:xfrm>
            <a:off x="5137785" y="3668395"/>
            <a:ext cx="76200" cy="8636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3" name="Овал 2"/>
          <p:cNvSpPr/>
          <p:nvPr/>
        </p:nvSpPr>
        <p:spPr>
          <a:xfrm>
            <a:off x="7238365" y="3429635"/>
            <a:ext cx="179070" cy="178435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cxnSp>
        <p:nvCxnSpPr>
          <p:cNvPr id="8" name="Прямая со стрелкой 7"/>
          <p:cNvCxnSpPr/>
          <p:nvPr/>
        </p:nvCxnSpPr>
        <p:spPr>
          <a:xfrm flipV="1">
            <a:off x="2822575" y="3724275"/>
            <a:ext cx="2298065" cy="6985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H="1" flipV="1">
            <a:off x="5184140" y="3776345"/>
            <a:ext cx="1905" cy="28194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/>
          <p:nvPr/>
        </p:nvCxnSpPr>
        <p:spPr>
          <a:xfrm flipH="1">
            <a:off x="5221605" y="3694430"/>
            <a:ext cx="776605" cy="20955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endCxn id="3" idx="4"/>
          </p:cNvCxnSpPr>
          <p:nvPr/>
        </p:nvCxnSpPr>
        <p:spPr>
          <a:xfrm flipH="1" flipV="1">
            <a:off x="7327900" y="3608070"/>
            <a:ext cx="26670" cy="1308735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 flipV="1">
            <a:off x="6831965" y="3525520"/>
            <a:ext cx="424815" cy="1270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 flipH="1">
            <a:off x="7430770" y="3516630"/>
            <a:ext cx="1438910" cy="1651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 flipV="1">
            <a:off x="6015990" y="5270500"/>
            <a:ext cx="0" cy="1252855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>
            <a:endCxn id="9" idx="6"/>
          </p:cNvCxnSpPr>
          <p:nvPr/>
        </p:nvCxnSpPr>
        <p:spPr>
          <a:xfrm flipH="1" flipV="1">
            <a:off x="6169660" y="5106670"/>
            <a:ext cx="1426210" cy="508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>
            <a:off x="4305300" y="5104130"/>
            <a:ext cx="1536065" cy="254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Текстовое поле 1"/>
          <p:cNvSpPr txBox="1"/>
          <p:nvPr/>
        </p:nvSpPr>
        <p:spPr>
          <a:xfrm>
            <a:off x="4469765" y="3030220"/>
            <a:ext cx="1371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1400">
                <a:solidFill>
                  <a:schemeClr val="bg1"/>
                </a:solidFill>
              </a:rPr>
              <a:t>Низкая прибойость</a:t>
            </a:r>
            <a:endParaRPr lang="ru-RU" altLang="en-US" sz="1400">
              <a:solidFill>
                <a:schemeClr val="bg1"/>
              </a:solidFill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6655435" y="2693670"/>
            <a:ext cx="1371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1400">
                <a:solidFill>
                  <a:schemeClr val="bg1"/>
                </a:solidFill>
              </a:rPr>
              <a:t>Средняя прибойность</a:t>
            </a:r>
            <a:endParaRPr lang="ru-RU" altLang="en-US" sz="1400">
              <a:solidFill>
                <a:schemeClr val="bg1"/>
              </a:solidFill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6106160" y="5277485"/>
            <a:ext cx="1371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1400">
                <a:solidFill>
                  <a:schemeClr val="tx1"/>
                </a:solidFill>
              </a:rPr>
              <a:t>Высокая прибойность</a:t>
            </a:r>
            <a:endParaRPr lang="ru-RU" alt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Замещающее содержимое 2"/>
          <p:cNvPicPr>
            <a:picLocks noChangeAspect="1"/>
          </p:cNvPicPr>
          <p:nvPr>
            <p:ph sz="quarter" idx="13"/>
          </p:nvPr>
        </p:nvPicPr>
        <p:blipFill>
          <a:blip r:embed="rId1"/>
          <a:srcRect t="8066" b="8066"/>
          <a:stretch>
            <a:fillRect/>
          </a:stretch>
        </p:blipFill>
        <p:spPr>
          <a:xfrm rot="600000">
            <a:off x="1818640" y="610870"/>
            <a:ext cx="7377430" cy="3899535"/>
          </a:xfrm>
        </p:spPr>
      </p:pic>
      <p:cxnSp>
        <p:nvCxnSpPr>
          <p:cNvPr id="4" name="Прямая со стрелкой 3"/>
          <p:cNvCxnSpPr/>
          <p:nvPr/>
        </p:nvCxnSpPr>
        <p:spPr>
          <a:xfrm flipV="1">
            <a:off x="2110740" y="4652010"/>
            <a:ext cx="6651625" cy="18415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Текстовое поле 4"/>
          <p:cNvSpPr txBox="1"/>
          <p:nvPr/>
        </p:nvSpPr>
        <p:spPr>
          <a:xfrm>
            <a:off x="4548505" y="4987290"/>
            <a:ext cx="15005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4000" i="1"/>
              <a:t>L</a:t>
            </a:r>
            <a:endParaRPr lang="en-US" altLang="en-US" sz="4000" i="1"/>
          </a:p>
        </p:txBody>
      </p:sp>
      <p:cxnSp>
        <p:nvCxnSpPr>
          <p:cNvPr id="6" name="Прямая со стрелкой 5"/>
          <p:cNvCxnSpPr/>
          <p:nvPr/>
        </p:nvCxnSpPr>
        <p:spPr>
          <a:xfrm flipV="1">
            <a:off x="2146300" y="3382010"/>
            <a:ext cx="6119495" cy="46990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Текстовое поле 6"/>
          <p:cNvSpPr txBox="1"/>
          <p:nvPr/>
        </p:nvSpPr>
        <p:spPr>
          <a:xfrm>
            <a:off x="3139440" y="2355215"/>
            <a:ext cx="384429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2800">
                <a:solidFill>
                  <a:schemeClr val="bg1"/>
                </a:solidFill>
              </a:rPr>
              <a:t>Расстояние до последнего кольца</a:t>
            </a:r>
            <a:endParaRPr lang="ru-RU" altLang="en-US" sz="2800">
              <a:solidFill>
                <a:schemeClr val="bg1"/>
              </a:solidFill>
            </a:endParaRPr>
          </a:p>
        </p:txBody>
      </p:sp>
      <p:cxnSp>
        <p:nvCxnSpPr>
          <p:cNvPr id="9" name="Прямое соединение 8"/>
          <p:cNvCxnSpPr/>
          <p:nvPr/>
        </p:nvCxnSpPr>
        <p:spPr>
          <a:xfrm>
            <a:off x="8319770" y="1397000"/>
            <a:ext cx="53975" cy="31089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Прямое соединение 9"/>
          <p:cNvCxnSpPr/>
          <p:nvPr/>
        </p:nvCxnSpPr>
        <p:spPr>
          <a:xfrm>
            <a:off x="8685530" y="1358900"/>
            <a:ext cx="50165" cy="31470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/>
          <p:nvPr/>
        </p:nvCxnSpPr>
        <p:spPr>
          <a:xfrm flipV="1">
            <a:off x="7832090" y="1496060"/>
            <a:ext cx="464820" cy="76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 flipH="1" flipV="1">
            <a:off x="8685530" y="1503680"/>
            <a:ext cx="474980" cy="25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Текстовое поле 12"/>
          <p:cNvSpPr txBox="1"/>
          <p:nvPr/>
        </p:nvSpPr>
        <p:spPr>
          <a:xfrm>
            <a:off x="7542530" y="500380"/>
            <a:ext cx="1905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/>
              <a:t>Прирост последнего года</a:t>
            </a:r>
            <a:endParaRPr lang="ru-RU" altLang="ru-RU"/>
          </a:p>
          <a:p>
            <a:pPr algn="ctr"/>
            <a:r>
              <a:rPr lang="en-US" altLang="ru-RU"/>
              <a:t>(</a:t>
            </a:r>
            <a:r>
              <a:rPr lang="en-US" altLang="ru-RU" i="1"/>
              <a:t>DL</a:t>
            </a:r>
            <a:r>
              <a:rPr lang="en-US" altLang="ru-RU"/>
              <a:t>)</a:t>
            </a:r>
            <a:endParaRPr lang="en-US" alt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Текстовое поле 13"/>
              <p:cNvSpPr txBox="1"/>
              <p:nvPr/>
            </p:nvSpPr>
            <p:spPr>
              <a:xfrm>
                <a:off x="2389505" y="500380"/>
                <a:ext cx="1754505" cy="1008380"/>
              </a:xfrm>
              <a:prstGeom prst="rect">
                <a:avLst/>
              </a:prstGeom>
              <a:noFill/>
            </p:spPr>
            <p:txBody>
              <a:bodyPr wrap="none" rtlCol="0" anchor="t">
                <a:no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ru-RU" sz="3200" i="1">
                          <a:latin typeface="Cambria Math" panose="02040503050406030204" charset="0"/>
                          <a:cs typeface="Cambria Math" panose="02040503050406030204" charset="0"/>
                        </a:rPr>
                        <m:t>𝑅𝐿</m:t>
                      </m:r>
                      <m:r>
                        <a:rPr lang="en-US" altLang="ru-RU" sz="3200" i="1">
                          <a:latin typeface="Cambria Math" panose="02040503050406030204" charset="0"/>
                          <a:cs typeface="Cambria Math" panose="02040503050406030204" charset="0"/>
                        </a:rPr>
                        <m:t> = </m:t>
                      </m:r>
                      <m:f>
                        <m:fPr>
                          <m:ctrlPr>
                            <a:rPr lang="en-US" altLang="ru-RU" sz="32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ru-RU" sz="32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𝐷𝐿</m:t>
                          </m:r>
                        </m:num>
                        <m:den>
                          <m:r>
                            <a:rPr lang="en-US" altLang="ru-RU" sz="32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𝐿</m:t>
                          </m:r>
                        </m:den>
                      </m:f>
                    </m:oMath>
                  </m:oMathPara>
                </a14:m>
                <a:endParaRPr lang="en-US" altLang="ru-RU" sz="3200" i="1"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14" name="Текстовое поле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9505" y="500380"/>
                <a:ext cx="1754505" cy="1008380"/>
              </a:xfrm>
              <a:prstGeom prst="rect">
                <a:avLst/>
              </a:prstGeom>
              <a:blipFill rotWithShape="1">
                <a:blip r:embed="rId2"/>
                <a:stretch>
                  <a:fillRect r="-11437"/>
                </a:stretch>
              </a:blipFill>
            </p:spPr>
            <p:txBody>
              <a:bodyPr/>
              <a:lstStyle/>
              <a:p>
                <a:r>
                  <a:rPr lang="ru-RU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</Words>
  <Application>WPS Presentation</Application>
  <PresentationFormat>宽屏</PresentationFormat>
  <Paragraphs>23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SimSun</vt:lpstr>
      <vt:lpstr>Wingdings</vt:lpstr>
      <vt:lpstr>Calibri Light</vt:lpstr>
      <vt:lpstr>Cambria Math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google1599737165</cp:lastModifiedBy>
  <cp:revision>7</cp:revision>
  <dcterms:created xsi:type="dcterms:W3CDTF">2025-07-23T00:59:00Z</dcterms:created>
  <dcterms:modified xsi:type="dcterms:W3CDTF">2025-09-23T11:06:44Z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1049-12.2.0.22549</vt:lpwstr>
  </property>
  <property fmtid="{D5CDD505-2E9C-101B-9397-08002B2CF9AE}" pid="3" name="ICV">
    <vt:lpwstr>0BA664775E6E40FBA3580E0B198A0834_11</vt:lpwstr>
  </property>
</Properties>
</file>

<file path=docProps/thumbnail.jpeg>
</file>